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699821-DD8C-4E7E-9B2F-9832335A42D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962CFF-3B06-4486-B3DC-21E13812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4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432CF77-DB19-4115-9684-25EED74FD6B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13B8-19D5-4A59-99B3-5D57104F704C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BA78-70CD-4BFF-B9F7-2492EC52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74A0-3371-42C1-AAFC-0C45CA1F94DA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935F-8633-48AF-9A1D-58874CBD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1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1CCE-4A85-4E77-B256-829FD11D1CA1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7058-290D-4E6E-8365-E0EC0546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1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C55D-C373-4388-AAAA-B96A6657FA51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E81D-7926-49D5-84C2-F89A5368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273D-802A-4D77-ABC4-2D4950319B93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EA1A-E989-4114-BBD6-FF12BA324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4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39D4-4CB9-491F-9025-679DDFDB5861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9954-0D32-4A20-9A04-5710D0C04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F519-10BC-4693-A7E2-AFAACFA218E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9B44B-4DAA-425C-B044-DE931D8B4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E8F2-A84F-4613-947F-BE51904E8323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1697D-8823-4734-8DCC-390131267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0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3C09-CEA1-41BA-9A2E-2D1F8953D937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A5CC-A5F2-480E-96AA-3F5776B6B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5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81384-E58D-4EDD-9750-B7815AAD61D8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E9CB-3786-4760-8CE7-D68625B6B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A964-FC81-4CDC-BD03-5CFE2F4D00BD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A2B2-C390-4FAB-BC29-2D21651CE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1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8AB1E2"/>
            </a:gs>
            <a:gs pos="19000">
              <a:schemeClr val="bg1">
                <a:lumMod val="62000"/>
                <a:lumOff val="38000"/>
              </a:schemeClr>
            </a:gs>
            <a:gs pos="100000">
              <a:schemeClr val="tx2">
                <a:lumMod val="60000"/>
                <a:lumOff val="40000"/>
              </a:schemeClr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1E6EEF-31AC-4E4C-AEFD-0F4F61089B2C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15E41-1D07-4480-B9C2-DF9F57D23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6200" y="304800"/>
            <a:ext cx="426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PEST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CONTROL</a:t>
            </a:r>
          </a:p>
        </p:txBody>
      </p:sp>
      <p:sp>
        <p:nvSpPr>
          <p:cNvPr id="205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California Association of Realtors</a:t>
            </a: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3" y="47625"/>
            <a:ext cx="1214437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95800" y="330200"/>
            <a:ext cx="426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OPERATORS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0" y="635000"/>
            <a:ext cx="426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CALIFORNIA</a:t>
            </a:r>
          </a:p>
        </p:txBody>
      </p:sp>
      <p:pic>
        <p:nvPicPr>
          <p:cNvPr id="20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962400"/>
            <a:ext cx="37623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(C) locally treat by any or all of the following: exposing the infested area(s) for local treatment, removing the infested wood…. Local treatment is not intended to be </a:t>
            </a:r>
            <a:r>
              <a:rPr lang="en-US" dirty="0" smtClean="0"/>
              <a:t>an </a:t>
            </a:r>
            <a:r>
              <a:rPr lang="en-US" dirty="0"/>
              <a:t>entire structure treatment method</a:t>
            </a:r>
            <a:r>
              <a:rPr lang="en-US" dirty="0" smtClean="0"/>
              <a:t>. If infestations of wood-destroying pests extend or exist beyond the area(s) of local treatment, they may not be exterminated.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dirty="0"/>
              <a:t>FAQ’s</a:t>
            </a:r>
            <a:r>
              <a:rPr lang="en-US" sz="4000" dirty="0"/>
              <a:t> </a:t>
            </a:r>
            <a:endParaRPr lang="en-US" sz="4000" b="1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0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What is PCOC?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P</a:t>
            </a:r>
            <a:r>
              <a:rPr lang="en-US" dirty="0" smtClean="0"/>
              <a:t>est </a:t>
            </a:r>
            <a:r>
              <a:rPr lang="en-US" u="sng" dirty="0" smtClean="0"/>
              <a:t>C</a:t>
            </a:r>
            <a:r>
              <a:rPr lang="en-US" dirty="0" smtClean="0"/>
              <a:t>ontrol </a:t>
            </a:r>
            <a:r>
              <a:rPr lang="en-US" u="sng" dirty="0" smtClean="0"/>
              <a:t>O</a:t>
            </a:r>
            <a:r>
              <a:rPr lang="en-US" dirty="0" smtClean="0"/>
              <a:t>perators of </a:t>
            </a:r>
            <a:r>
              <a:rPr lang="en-US" u="sng" dirty="0" smtClean="0"/>
              <a:t>C</a:t>
            </a:r>
            <a:r>
              <a:rPr lang="en-US" dirty="0" smtClean="0"/>
              <a:t>alifornia is our Industry Trade Association</a:t>
            </a:r>
          </a:p>
          <a:p>
            <a:pPr eaLnBrk="1" hangingPunct="1"/>
            <a:r>
              <a:rPr lang="en-US" dirty="0" smtClean="0"/>
              <a:t>PCOC was founded in 1932 </a:t>
            </a:r>
          </a:p>
          <a:p>
            <a:pPr eaLnBrk="1" hangingPunct="1"/>
            <a:r>
              <a:rPr lang="en-US" dirty="0"/>
              <a:t>Created Structural Pest Control Board</a:t>
            </a:r>
          </a:p>
          <a:p>
            <a:pPr eaLnBrk="1" hangingPunct="1"/>
            <a:r>
              <a:rPr lang="en-US" dirty="0" smtClean="0"/>
              <a:t>Shared </a:t>
            </a:r>
            <a:r>
              <a:rPr lang="en-US" dirty="0" smtClean="0"/>
              <a:t>Goal to Protect the Consumer</a:t>
            </a:r>
          </a:p>
          <a:p>
            <a:pPr eaLnBrk="1" hangingPunct="1"/>
            <a:r>
              <a:rPr lang="en-US" dirty="0" smtClean="0"/>
              <a:t>Higher Standards for Member Companies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07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Why choose a PCOC company? </a:t>
            </a:r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Industry Leaders</a:t>
            </a:r>
          </a:p>
          <a:p>
            <a:pPr eaLnBrk="1" hangingPunct="1"/>
            <a:r>
              <a:rPr lang="en-US" dirty="0" smtClean="0"/>
              <a:t>Current</a:t>
            </a:r>
            <a:r>
              <a:rPr lang="en-US" dirty="0" smtClean="0"/>
              <a:t> with </a:t>
            </a:r>
            <a:r>
              <a:rPr lang="en-US" dirty="0" smtClean="0"/>
              <a:t>New Rules &amp; Regulations</a:t>
            </a:r>
          </a:p>
          <a:p>
            <a:pPr eaLnBrk="1" hangingPunct="1"/>
            <a:r>
              <a:rPr lang="en-US" dirty="0" smtClean="0"/>
              <a:t>Legislative Involvement</a:t>
            </a:r>
          </a:p>
          <a:p>
            <a:pPr eaLnBrk="1" hangingPunct="1"/>
            <a:r>
              <a:rPr lang="en-US" dirty="0" smtClean="0"/>
              <a:t>Bound to Arbitration</a:t>
            </a:r>
          </a:p>
          <a:p>
            <a:pPr eaLnBrk="1" hangingPunct="1"/>
            <a:r>
              <a:rPr lang="en-US" dirty="0" smtClean="0"/>
              <a:t>Ethical Guidelines – PCOC Code of Ethics</a:t>
            </a:r>
          </a:p>
          <a:p>
            <a:pPr eaLnBrk="1" hangingPunct="1"/>
            <a:r>
              <a:rPr lang="en-US" dirty="0" smtClean="0"/>
              <a:t>Partners with </a:t>
            </a:r>
            <a:r>
              <a:rPr lang="en-US" u="sng" dirty="0" smtClean="0"/>
              <a:t>N</a:t>
            </a:r>
            <a:r>
              <a:rPr lang="en-US" dirty="0" smtClean="0"/>
              <a:t>ational </a:t>
            </a:r>
            <a:r>
              <a:rPr lang="en-US" u="sng" dirty="0" smtClean="0"/>
              <a:t>P</a:t>
            </a:r>
            <a:r>
              <a:rPr lang="en-US" dirty="0" smtClean="0"/>
              <a:t>est </a:t>
            </a:r>
            <a:r>
              <a:rPr lang="en-US" u="sng" dirty="0" smtClean="0"/>
              <a:t>M</a:t>
            </a:r>
            <a:r>
              <a:rPr lang="en-US" dirty="0" smtClean="0"/>
              <a:t>anagement </a:t>
            </a:r>
            <a:r>
              <a:rPr lang="en-US" u="sng" dirty="0" smtClean="0"/>
              <a:t>A</a:t>
            </a:r>
            <a:r>
              <a:rPr lang="en-US" dirty="0" smtClean="0"/>
              <a:t>ssociation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Why is a Termite Report Important?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Disclosure</a:t>
            </a:r>
          </a:p>
          <a:p>
            <a:pPr eaLnBrk="1" hangingPunct="1"/>
            <a:r>
              <a:rPr lang="en-US" dirty="0" smtClean="0"/>
              <a:t>Informed </a:t>
            </a:r>
            <a:r>
              <a:rPr lang="en-US" dirty="0" smtClean="0"/>
              <a:t>Decision</a:t>
            </a:r>
          </a:p>
          <a:p>
            <a:pPr eaLnBrk="1" hangingPunct="1"/>
            <a:r>
              <a:rPr lang="en-US" dirty="0" smtClean="0"/>
              <a:t>Asset Protection</a:t>
            </a:r>
          </a:p>
          <a:p>
            <a:pPr eaLnBrk="1" hangingPunct="1"/>
            <a:r>
              <a:rPr lang="en-US" dirty="0" smtClean="0"/>
              <a:t>Documentation</a:t>
            </a:r>
          </a:p>
          <a:p>
            <a:pPr eaLnBrk="1" hangingPunct="1"/>
            <a:r>
              <a:rPr lang="en-US" dirty="0" smtClean="0"/>
              <a:t>Protects Your Reputation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12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Frequently Asked Questions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What is Section I?                                   </a:t>
            </a:r>
            <a:r>
              <a:rPr lang="en-US" dirty="0" smtClean="0"/>
              <a:t>1990.(f)</a:t>
            </a:r>
          </a:p>
          <a:p>
            <a:pPr lvl="1" eaLnBrk="1" hangingPunct="1">
              <a:defRPr/>
            </a:pPr>
            <a:r>
              <a:rPr lang="en-US" sz="2400" dirty="0" smtClean="0"/>
              <a:t>Section </a:t>
            </a:r>
            <a:r>
              <a:rPr lang="en-US" sz="2400" dirty="0"/>
              <a:t>I contains items where there is visible evidence of active infestation, infection or conditions that have resulted in or from infestation of infection. </a:t>
            </a:r>
          </a:p>
          <a:p>
            <a:pPr lvl="1" eaLnBrk="1" hangingPunct="1"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b="1" dirty="0" smtClean="0"/>
              <a:t>What is Section II? </a:t>
            </a:r>
            <a:endParaRPr lang="en-US" b="1" dirty="0"/>
          </a:p>
          <a:p>
            <a:pPr lvl="1">
              <a:defRPr/>
            </a:pPr>
            <a:r>
              <a:rPr lang="en-US" sz="2400" dirty="0"/>
              <a:t>Section II items are conditions deemed likely to lead to infestation or infection but where no visible evidence of such was found. 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smtClean="0"/>
              <a:t>*</a:t>
            </a:r>
            <a:r>
              <a:rPr lang="en-US" sz="1600" dirty="0" smtClean="0"/>
              <a:t>Further </a:t>
            </a:r>
            <a:r>
              <a:rPr lang="en-US" sz="1600" dirty="0"/>
              <a:t>inspection items are defined as recommendations to inspect area(s) which during the original inspection did not allow the inspector access to complete the inspection and cannot be defined as Section I or Section II.” 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1"/>
          </p:nvPr>
        </p:nvSpPr>
        <p:spPr>
          <a:xfrm>
            <a:off x="457200" y="124777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What do we look for? </a:t>
            </a:r>
          </a:p>
          <a:p>
            <a:pPr lvl="1" eaLnBrk="1" hangingPunct="1"/>
            <a:r>
              <a:rPr lang="en-US" sz="2400" b="1" dirty="0" smtClean="0"/>
              <a:t>Wood Destroying Organisms </a:t>
            </a:r>
          </a:p>
          <a:p>
            <a:pPr lvl="2" eaLnBrk="1" hangingPunct="1"/>
            <a:r>
              <a:rPr lang="en-US" sz="2000" dirty="0" smtClean="0"/>
              <a:t>Termites, Structural Damage, </a:t>
            </a:r>
            <a:r>
              <a:rPr lang="en-US" sz="2000" dirty="0" smtClean="0"/>
              <a:t>Wood Boring Beetles, </a:t>
            </a:r>
            <a:r>
              <a:rPr lang="en-US" sz="2000" dirty="0" err="1" smtClean="0"/>
              <a:t>Dryrot</a:t>
            </a:r>
            <a:r>
              <a:rPr lang="en-US" sz="2000" dirty="0" smtClean="0"/>
              <a:t>, Fungus, etc.</a:t>
            </a:r>
          </a:p>
          <a:p>
            <a:pPr lvl="2" eaLnBrk="1" hangingPunct="1"/>
            <a:endParaRPr lang="en-US" sz="1400" dirty="0" smtClean="0"/>
          </a:p>
          <a:p>
            <a:pPr lvl="1" eaLnBrk="1" hangingPunct="1"/>
            <a:r>
              <a:rPr lang="en-US" sz="2400" b="1" dirty="0" smtClean="0"/>
              <a:t>Conducive Conditions </a:t>
            </a:r>
          </a:p>
          <a:p>
            <a:pPr lvl="2" eaLnBrk="1" hangingPunct="1"/>
            <a:r>
              <a:rPr lang="en-US" sz="2000" dirty="0" smtClean="0"/>
              <a:t>Plumbing Leaks, Faulty Grades, Moisture Conditions, Shower Leaks, etc.</a:t>
            </a:r>
          </a:p>
          <a:p>
            <a:pPr>
              <a:lnSpc>
                <a:spcPct val="90000"/>
              </a:lnSpc>
            </a:pPr>
            <a:endParaRPr lang="en-US" sz="11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Where do we look?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Interior, Exterior, Attic, and Substructures </a:t>
            </a:r>
            <a:r>
              <a:rPr lang="en-US" sz="1200" dirty="0" smtClean="0"/>
              <a:t>(*When applicable) 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What is an inaccessible area?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Areas that cannot be physically / visually </a:t>
            </a:r>
            <a:r>
              <a:rPr lang="en-US" sz="2400" dirty="0" smtClean="0"/>
              <a:t>inspected. </a:t>
            </a:r>
            <a:endParaRPr lang="en-US" sz="2400" dirty="0" smtClean="0"/>
          </a:p>
        </p:txBody>
      </p:sp>
      <p:pic>
        <p:nvPicPr>
          <p:cNvPr id="717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FAQ’s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FAQ’s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What is the Difference Between a Termite Inspection and a Home Inspection?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defRPr/>
            </a:pPr>
            <a:r>
              <a:rPr lang="en-US" dirty="0" smtClean="0"/>
              <a:t>While the Inspections </a:t>
            </a: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A</a:t>
            </a:r>
            <a:r>
              <a:rPr lang="en-US" dirty="0" smtClean="0"/>
              <a:t>ppear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</a:t>
            </a:r>
            <a:r>
              <a:rPr lang="en-US" dirty="0" smtClean="0"/>
              <a:t>ame, We Are Looking For Different </a:t>
            </a:r>
            <a:r>
              <a:rPr lang="en-US" dirty="0" smtClean="0"/>
              <a:t>Issues Within </a:t>
            </a:r>
            <a:r>
              <a:rPr lang="en-US" dirty="0" smtClean="0"/>
              <a:t>The Structure.   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What Do They Look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TERMITE </a:t>
            </a:r>
            <a:r>
              <a:rPr lang="en-US" b="1" u="sng" dirty="0" smtClean="0">
                <a:solidFill>
                  <a:srgbClr val="FF0000"/>
                </a:solidFill>
              </a:rPr>
              <a:t>INSPECTIONS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/>
              <a:t>Termites</a:t>
            </a:r>
          </a:p>
          <a:p>
            <a:pPr>
              <a:defRPr/>
            </a:pPr>
            <a:r>
              <a:rPr lang="en-US" dirty="0" smtClean="0"/>
              <a:t>Fungus</a:t>
            </a:r>
          </a:p>
          <a:p>
            <a:pPr>
              <a:defRPr/>
            </a:pPr>
            <a:r>
              <a:rPr lang="en-US" dirty="0" err="1" smtClean="0"/>
              <a:t>Dryrot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Other WDO’s</a:t>
            </a:r>
          </a:p>
          <a:p>
            <a:pPr>
              <a:defRPr/>
            </a:pPr>
            <a:r>
              <a:rPr lang="en-US" dirty="0" smtClean="0"/>
              <a:t>Termite Damage</a:t>
            </a:r>
          </a:p>
          <a:p>
            <a:pPr>
              <a:defRPr/>
            </a:pPr>
            <a:r>
              <a:rPr lang="en-US" dirty="0" smtClean="0"/>
              <a:t>Structural Damage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Conducive Conditions</a:t>
            </a:r>
          </a:p>
          <a:p>
            <a:pPr>
              <a:defRPr/>
            </a:pPr>
            <a:r>
              <a:rPr lang="en-US" dirty="0" smtClean="0"/>
              <a:t>Identify </a:t>
            </a:r>
            <a:r>
              <a:rPr lang="en-US" dirty="0" smtClean="0"/>
              <a:t>Plumbing </a:t>
            </a:r>
            <a:r>
              <a:rPr lang="en-US" dirty="0" smtClean="0"/>
              <a:t>Leaks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HOME </a:t>
            </a:r>
            <a:r>
              <a:rPr lang="en-US" b="1" u="sng" dirty="0" smtClean="0">
                <a:solidFill>
                  <a:srgbClr val="FF0000"/>
                </a:solidFill>
              </a:rPr>
              <a:t>INSPECTIONS</a:t>
            </a:r>
          </a:p>
          <a:p>
            <a:pPr>
              <a:defRPr/>
            </a:pPr>
            <a:r>
              <a:rPr lang="en-US" dirty="0" smtClean="0"/>
              <a:t>Deterioration to: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dirty="0" smtClean="0"/>
              <a:t>   Structural System,   Exterior, Roofing  </a:t>
            </a:r>
          </a:p>
          <a:p>
            <a:pPr>
              <a:defRPr/>
            </a:pPr>
            <a:r>
              <a:rPr lang="en-US" dirty="0"/>
              <a:t>Plumbing </a:t>
            </a:r>
            <a:r>
              <a:rPr lang="en-US" dirty="0" smtClean="0"/>
              <a:t>Problems</a:t>
            </a:r>
          </a:p>
          <a:p>
            <a:pPr>
              <a:defRPr/>
            </a:pPr>
            <a:r>
              <a:rPr lang="en-US" dirty="0" smtClean="0"/>
              <a:t>Electrical  </a:t>
            </a:r>
            <a:endParaRPr lang="en-US" dirty="0"/>
          </a:p>
          <a:p>
            <a:pPr>
              <a:defRPr/>
            </a:pPr>
            <a:r>
              <a:rPr lang="en-US" dirty="0" smtClean="0"/>
              <a:t>Heating </a:t>
            </a:r>
            <a:r>
              <a:rPr lang="en-US" dirty="0"/>
              <a:t>&amp;</a:t>
            </a:r>
            <a:r>
              <a:rPr lang="en-US" dirty="0" smtClean="0"/>
              <a:t> A/C</a:t>
            </a:r>
            <a:endParaRPr lang="en-US" dirty="0"/>
          </a:p>
          <a:p>
            <a:pPr>
              <a:defRPr/>
            </a:pPr>
            <a:r>
              <a:rPr lang="en-US" dirty="0" smtClean="0"/>
              <a:t>Insulation &amp; </a:t>
            </a:r>
            <a:r>
              <a:rPr lang="en-US" dirty="0"/>
              <a:t>Ventilation </a:t>
            </a:r>
          </a:p>
          <a:p>
            <a:pPr>
              <a:defRPr/>
            </a:pPr>
            <a:r>
              <a:rPr lang="en-US" dirty="0" smtClean="0"/>
              <a:t>Fireplaces </a:t>
            </a:r>
            <a:endParaRPr lang="en-US" dirty="0"/>
          </a:p>
          <a:p>
            <a:pPr>
              <a:defRPr/>
            </a:pPr>
            <a:r>
              <a:rPr lang="en-US" dirty="0"/>
              <a:t>Fuel Burning Appliances</a:t>
            </a:r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Why </a:t>
            </a:r>
            <a:r>
              <a:rPr lang="en-US" b="1" dirty="0"/>
              <a:t>W</a:t>
            </a:r>
            <a:r>
              <a:rPr lang="en-US" b="1" dirty="0" smtClean="0"/>
              <a:t>ould I Have to Fumigate?            </a:t>
            </a:r>
            <a:r>
              <a:rPr lang="en-US" sz="2400" dirty="0" smtClean="0"/>
              <a:t>1991.1</a:t>
            </a: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…evidence </a:t>
            </a:r>
            <a:r>
              <a:rPr lang="en-US" sz="2800" dirty="0"/>
              <a:t>indicates that wood-destroying pests extend into an </a:t>
            </a:r>
            <a:r>
              <a:rPr lang="en-US" sz="2800" dirty="0" smtClean="0"/>
              <a:t>inaccessible area(s</a:t>
            </a:r>
            <a:r>
              <a:rPr lang="en-US" sz="2800" dirty="0"/>
              <a:t>), recommendation shall be made to either: </a:t>
            </a:r>
            <a:endParaRPr lang="en-US" sz="2800" dirty="0" smtClean="0"/>
          </a:p>
          <a:p>
            <a:pPr marL="457200" indent="-457200">
              <a:buFont typeface="Arial" charset="0"/>
              <a:buAutoNum type="alphaUcParenBoth"/>
              <a:defRPr/>
            </a:pPr>
            <a:r>
              <a:rPr lang="en-US" sz="2800" dirty="0" smtClean="0"/>
              <a:t>enclose </a:t>
            </a:r>
            <a:r>
              <a:rPr lang="en-US" sz="2800" dirty="0"/>
              <a:t>the structure for an all encompassing treatment utilizing materials listed in Section 8505.1 of the code, </a:t>
            </a:r>
            <a:r>
              <a:rPr lang="en-US" sz="2800" dirty="0" smtClean="0"/>
              <a:t>or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(</a:t>
            </a:r>
            <a:r>
              <a:rPr lang="en-US" sz="2800" dirty="0"/>
              <a:t>B) use another all encompassing method of treatment which exterminates the infestation of the structure, or </a:t>
            </a:r>
            <a:endParaRPr lang="en-US" sz="28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1024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21443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dirty="0"/>
              <a:t>FAQ’s</a:t>
            </a:r>
            <a:r>
              <a:rPr lang="en-US" sz="4000" dirty="0"/>
              <a:t>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480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California Association of Realtors</vt:lpstr>
      <vt:lpstr>What is PCOC? </vt:lpstr>
      <vt:lpstr>Why choose a PCOC company? </vt:lpstr>
      <vt:lpstr>Why is a Termite Report Important? </vt:lpstr>
      <vt:lpstr>Frequently Asked Questions </vt:lpstr>
      <vt:lpstr>FAQ’s </vt:lpstr>
      <vt:lpstr>FAQ’s </vt:lpstr>
      <vt:lpstr>What Do They Look For?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McKenzie</dc:creator>
  <cp:lastModifiedBy>Mike McKenzie</cp:lastModifiedBy>
  <cp:revision>25</cp:revision>
  <dcterms:created xsi:type="dcterms:W3CDTF">2013-07-19T20:48:52Z</dcterms:created>
  <dcterms:modified xsi:type="dcterms:W3CDTF">2013-12-06T21:54:48Z</dcterms:modified>
</cp:coreProperties>
</file>