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33" r:id="rId3"/>
    <p:sldId id="383" r:id="rId4"/>
    <p:sldId id="367" r:id="rId5"/>
    <p:sldId id="384" r:id="rId6"/>
    <p:sldId id="368" r:id="rId7"/>
    <p:sldId id="372" r:id="rId8"/>
    <p:sldId id="374" r:id="rId9"/>
    <p:sldId id="399" r:id="rId10"/>
    <p:sldId id="377" r:id="rId11"/>
    <p:sldId id="379" r:id="rId12"/>
    <p:sldId id="334" r:id="rId13"/>
    <p:sldId id="322" r:id="rId14"/>
    <p:sldId id="397" r:id="rId15"/>
  </p:sldIdLst>
  <p:sldSz cx="9144000" cy="6858000" type="screen4x3"/>
  <p:notesSz cx="6989763" cy="9275763"/>
  <p:defaultTextStyle>
    <a:defPPr>
      <a:defRPr lang="en-US"/>
    </a:defPPr>
    <a:lvl1pPr algn="l" rtl="0" fontAlgn="base">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0667" autoAdjust="0"/>
  </p:normalViewPr>
  <p:slideViewPr>
    <p:cSldViewPr>
      <p:cViewPr varScale="1">
        <p:scale>
          <a:sx n="65" d="100"/>
          <a:sy n="65" d="100"/>
        </p:scale>
        <p:origin x="456" y="20"/>
      </p:cViewPr>
      <p:guideLst>
        <p:guide orient="horz" pos="2160"/>
        <p:guide pos="2880"/>
      </p:guideLst>
    </p:cSldViewPr>
  </p:slideViewPr>
  <p:outlineViewPr>
    <p:cViewPr>
      <p:scale>
        <a:sx n="33" d="100"/>
        <a:sy n="33" d="100"/>
      </p:scale>
      <p:origin x="0" y="7710"/>
    </p:cViewPr>
  </p:outlineViewPr>
  <p:notesTextViewPr>
    <p:cViewPr>
      <p:scale>
        <a:sx n="100" d="100"/>
        <a:sy n="100" d="100"/>
      </p:scale>
      <p:origin x="0" y="0"/>
    </p:cViewPr>
  </p:notesTextViewPr>
  <p:sorterViewPr>
    <p:cViewPr>
      <p:scale>
        <a:sx n="66" d="100"/>
        <a:sy n="66" d="100"/>
      </p:scale>
      <p:origin x="0" y="5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3960813" y="0"/>
            <a:ext cx="3028950" cy="46355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lgn="r" defTabSz="930275" eaLnBrk="0" hangingPunct="0">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8812213"/>
            <a:ext cx="3028950" cy="46355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960813" y="8812213"/>
            <a:ext cx="3028950" cy="46355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lgn="r" defTabSz="930275" eaLnBrk="0" hangingPunct="0">
              <a:defRPr sz="1200"/>
            </a:lvl1pPr>
          </a:lstStyle>
          <a:p>
            <a:fld id="{CFF0DF32-34EA-464B-9DDF-56B41FEF1DB1}" type="slidenum">
              <a:rPr lang="en-US" altLang="en-US"/>
              <a:pPr/>
              <a:t>‹#›</a:t>
            </a:fld>
            <a:endParaRPr lang="en-US" altLang="en-US"/>
          </a:p>
        </p:txBody>
      </p:sp>
    </p:spTree>
    <p:extLst>
      <p:ext uri="{BB962C8B-B14F-4D97-AF65-F5344CB8AC3E}">
        <p14:creationId xmlns:p14="http://schemas.microsoft.com/office/powerpoint/2010/main" val="164318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960813" y="0"/>
            <a:ext cx="3028950" cy="46355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lgn="r" defTabSz="930275" eaLnBrk="0" hangingPunct="0">
              <a:defRPr sz="1200">
                <a:latin typeface="Times New Roman" pitchFamily="18" charset="0"/>
              </a:defRPr>
            </a:lvl1pPr>
          </a:lstStyle>
          <a:p>
            <a:pPr>
              <a:defRPr/>
            </a:pPr>
            <a:endParaRPr lang="en-US"/>
          </a:p>
        </p:txBody>
      </p:sp>
      <p:sp>
        <p:nvSpPr>
          <p:cNvPr id="20484" name="Rectangle 4"/>
          <p:cNvSpPr>
            <a:spLocks noChangeArrowheads="1" noTextEdit="1"/>
          </p:cNvSpPr>
          <p:nvPr>
            <p:ph type="sldImg" idx="2"/>
          </p:nvPr>
        </p:nvSpPr>
        <p:spPr bwMode="auto">
          <a:xfrm>
            <a:off x="1176338" y="696913"/>
            <a:ext cx="4637087" cy="34782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31863" y="4406900"/>
            <a:ext cx="5126037" cy="417195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12213"/>
            <a:ext cx="3028950" cy="46355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960813" y="8812213"/>
            <a:ext cx="3028950" cy="46355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lgn="r" defTabSz="930275" eaLnBrk="0" hangingPunct="0">
              <a:defRPr sz="1200"/>
            </a:lvl1pPr>
          </a:lstStyle>
          <a:p>
            <a:fld id="{513142C5-7748-4009-A548-A3C2AE98EF5D}" type="slidenum">
              <a:rPr lang="en-US" altLang="en-US"/>
              <a:pPr/>
              <a:t>‹#›</a:t>
            </a:fld>
            <a:endParaRPr lang="en-US" altLang="en-US"/>
          </a:p>
        </p:txBody>
      </p:sp>
    </p:spTree>
    <p:extLst>
      <p:ext uri="{BB962C8B-B14F-4D97-AF65-F5344CB8AC3E}">
        <p14:creationId xmlns:p14="http://schemas.microsoft.com/office/powerpoint/2010/main" val="4035808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imes New Roman" panose="02020603050405020304" pitchFamily="18" charset="0"/>
              </a:defRPr>
            </a:lvl1pPr>
            <a:lvl2pPr marL="742950" indent="-285750" defTabSz="930275" eaLnBrk="0" hangingPunct="0">
              <a:defRPr sz="3200">
                <a:solidFill>
                  <a:schemeClr val="tx1"/>
                </a:solidFill>
                <a:latin typeface="Times New Roman" panose="02020603050405020304" pitchFamily="18" charset="0"/>
              </a:defRPr>
            </a:lvl2pPr>
            <a:lvl3pPr marL="1143000" indent="-228600" defTabSz="930275" eaLnBrk="0" hangingPunct="0">
              <a:defRPr sz="3200">
                <a:solidFill>
                  <a:schemeClr val="tx1"/>
                </a:solidFill>
                <a:latin typeface="Times New Roman" panose="02020603050405020304" pitchFamily="18" charset="0"/>
              </a:defRPr>
            </a:lvl3pPr>
            <a:lvl4pPr marL="1600200" indent="-228600" defTabSz="930275" eaLnBrk="0" hangingPunct="0">
              <a:defRPr sz="3200">
                <a:solidFill>
                  <a:schemeClr val="tx1"/>
                </a:solidFill>
                <a:latin typeface="Times New Roman" panose="02020603050405020304" pitchFamily="18" charset="0"/>
              </a:defRPr>
            </a:lvl4pPr>
            <a:lvl5pPr marL="2057400" indent="-228600" defTabSz="930275" eaLnBrk="0" hangingPunct="0">
              <a:defRPr sz="3200">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sz="3200">
                <a:solidFill>
                  <a:schemeClr val="tx1"/>
                </a:solidFill>
                <a:latin typeface="Times New Roman" panose="02020603050405020304" pitchFamily="18" charset="0"/>
              </a:defRPr>
            </a:lvl9pPr>
          </a:lstStyle>
          <a:p>
            <a:fld id="{274EF8F0-E2C6-461C-B449-CC8E12255B25}" type="slidenum">
              <a:rPr lang="en-US" altLang="en-US" sz="1200"/>
              <a:pPr/>
              <a:t>6</a:t>
            </a:fld>
            <a:endParaRPr lang="en-US" altLang="en-US" sz="1200"/>
          </a:p>
        </p:txBody>
      </p:sp>
      <p:sp>
        <p:nvSpPr>
          <p:cNvPr id="21507" name="Rectangle 1026"/>
          <p:cNvSpPr>
            <a:spLocks noChangeArrowheads="1" noTextEdit="1"/>
          </p:cNvSpPr>
          <p:nvPr>
            <p:ph type="sldImg"/>
          </p:nvPr>
        </p:nvSpPr>
        <p:spPr>
          <a:ln/>
        </p:spPr>
      </p:sp>
      <p:sp>
        <p:nvSpPr>
          <p:cNvPr id="215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Helvetica" panose="020B0604020202020204" pitchFamily="34" charset="0"/>
                <a:cs typeface="Times New Roman" panose="02020603050405020304" pitchFamily="18" charset="0"/>
              </a:rPr>
              <a:t>In 1934 there were three pest control associations in California- </a:t>
            </a:r>
            <a:r>
              <a:rPr lang="en-US" altLang="en-US" u="sng" smtClean="0">
                <a:latin typeface="Helvetica" panose="020B0604020202020204" pitchFamily="34" charset="0"/>
                <a:cs typeface="Times New Roman" panose="02020603050405020304" pitchFamily="18" charset="0"/>
              </a:rPr>
              <a:t>the termite association, fumigator’s association, and the general pest control</a:t>
            </a:r>
            <a:r>
              <a:rPr lang="en-US" altLang="en-US" smtClean="0">
                <a:latin typeface="Helvetica" panose="020B0604020202020204" pitchFamily="34" charset="0"/>
                <a:cs typeface="Times New Roman" panose="02020603050405020304" pitchFamily="18" charset="0"/>
              </a:rPr>
              <a:t> </a:t>
            </a:r>
            <a:r>
              <a:rPr lang="en-US" altLang="en-US" u="sng" smtClean="0">
                <a:latin typeface="Helvetica" panose="020B0604020202020204" pitchFamily="34" charset="0"/>
                <a:cs typeface="Times New Roman" panose="02020603050405020304" pitchFamily="18" charset="0"/>
              </a:rPr>
              <a:t>operators</a:t>
            </a:r>
            <a:r>
              <a:rPr lang="en-US" altLang="en-US" smtClean="0">
                <a:latin typeface="Helvetica" panose="020B0604020202020204" pitchFamily="34" charset="0"/>
                <a:cs typeface="Times New Roman" panose="02020603050405020304" pitchFamily="18" charset="0"/>
              </a:rPr>
              <a:t>.   the three associations </a:t>
            </a:r>
            <a:r>
              <a:rPr lang="en-US" altLang="en-US" smtClean="0">
                <a:latin typeface="Arial" panose="020B0604020202020204" pitchFamily="34" charset="0"/>
                <a:cs typeface="Arial" panose="020B0604020202020204" pitchFamily="34" charset="0"/>
              </a:rPr>
              <a:t>MERGED</a:t>
            </a:r>
            <a:r>
              <a:rPr lang="en-US" altLang="en-US" smtClean="0">
                <a:latin typeface="Helvetica" panose="020B0604020202020204" pitchFamily="34" charset="0"/>
                <a:cs typeface="Times New Roman" panose="02020603050405020304" pitchFamily="18" charset="0"/>
              </a:rPr>
              <a:t> to form </a:t>
            </a:r>
            <a:r>
              <a:rPr lang="en-US" altLang="en-US" u="sng" smtClean="0">
                <a:latin typeface="Helvetica" panose="020B0604020202020204" pitchFamily="34" charset="0"/>
                <a:cs typeface="Times New Roman" panose="02020603050405020304" pitchFamily="18" charset="0"/>
              </a:rPr>
              <a:t>the state association of</a:t>
            </a:r>
            <a:r>
              <a:rPr lang="en-US" altLang="en-US" smtClean="0">
                <a:latin typeface="Helvetica" panose="020B0604020202020204" pitchFamily="34" charset="0"/>
                <a:cs typeface="Times New Roman" panose="02020603050405020304" pitchFamily="18" charset="0"/>
              </a:rPr>
              <a:t> </a:t>
            </a:r>
            <a:r>
              <a:rPr lang="en-US" altLang="en-US" u="sng" smtClean="0">
                <a:latin typeface="Helvetica" panose="020B0604020202020204" pitchFamily="34" charset="0"/>
                <a:cs typeface="Times New Roman" panose="02020603050405020304" pitchFamily="18" charset="0"/>
              </a:rPr>
              <a:t>pest control operators</a:t>
            </a:r>
            <a:r>
              <a:rPr lang="en-US" altLang="en-US" smtClean="0">
                <a:latin typeface="Helvetica" panose="020B0604020202020204" pitchFamily="34" charset="0"/>
                <a:cs typeface="Times New Roman" panose="02020603050405020304" pitchFamily="18" charset="0"/>
              </a:rPr>
              <a:t>.  one of the first moves of the association was to band together to lobby the legislature to enact the structural pest control act that set up the structural pest control board- this took place in 1935 and became effective January 1, 1936.</a:t>
            </a:r>
          </a:p>
          <a:p>
            <a:endParaRPr lang="en-US" altLang="en-US" smtClean="0">
              <a:latin typeface="Arial" panose="020B0604020202020204" pitchFamily="34" charset="0"/>
            </a:endParaRPr>
          </a:p>
        </p:txBody>
      </p:sp>
    </p:spTree>
    <p:extLst>
      <p:ext uri="{BB962C8B-B14F-4D97-AF65-F5344CB8AC3E}">
        <p14:creationId xmlns:p14="http://schemas.microsoft.com/office/powerpoint/2010/main" val="3708934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0"/>
            <a:ext cx="9294813" cy="7010400"/>
          </a:xfrm>
          <a:prstGeom prst="rect">
            <a:avLst/>
          </a:prstGeom>
          <a:gradFill rotWithShape="0">
            <a:gsLst>
              <a:gs pos="0">
                <a:srgbClr val="000000"/>
              </a:gs>
              <a:gs pos="100000">
                <a:srgbClr val="0066FF"/>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5"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a:p>
        </p:txBody>
      </p:sp>
      <p:sp>
        <p:nvSpPr>
          <p:cNvPr id="7" name="Rectangle 8"/>
          <p:cNvSpPr>
            <a:spLocks noGrp="1" noChangeArrowheads="1"/>
          </p:cNvSpPr>
          <p:nvPr>
            <p:ph type="sldNum" sz="quarter" idx="11"/>
          </p:nvPr>
        </p:nvSpPr>
        <p:spPr/>
        <p:txBody>
          <a:bodyPr/>
          <a:lstStyle>
            <a:lvl1pPr>
              <a:defRPr/>
            </a:lvl1pPr>
          </a:lstStyle>
          <a:p>
            <a:fld id="{0FC67BCE-5358-4F5F-BFE9-AA6DE4141239}" type="slidenum">
              <a:rPr lang="en-US" altLang="en-US"/>
              <a:pPr/>
              <a:t>‹#›</a:t>
            </a:fld>
            <a:endParaRPr lang="en-US" altLang="en-US"/>
          </a:p>
        </p:txBody>
      </p:sp>
    </p:spTree>
    <p:extLst>
      <p:ext uri="{BB962C8B-B14F-4D97-AF65-F5344CB8AC3E}">
        <p14:creationId xmlns:p14="http://schemas.microsoft.com/office/powerpoint/2010/main" val="428501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6" name="Rectangle 7"/>
          <p:cNvSpPr>
            <a:spLocks noGrp="1" noChangeArrowheads="1"/>
          </p:cNvSpPr>
          <p:nvPr>
            <p:ph type="sldNum" sz="quarter" idx="12"/>
          </p:nvPr>
        </p:nvSpPr>
        <p:spPr>
          <a:ln/>
        </p:spPr>
        <p:txBody>
          <a:bodyPr/>
          <a:lstStyle>
            <a:lvl1pPr>
              <a:defRPr/>
            </a:lvl1pPr>
          </a:lstStyle>
          <a:p>
            <a:fld id="{D6043701-9361-4031-918C-A3E919FCAD96}" type="slidenum">
              <a:rPr lang="en-US" altLang="en-US"/>
              <a:pPr/>
              <a:t>‹#›</a:t>
            </a:fld>
            <a:endParaRPr lang="en-US" altLang="en-US"/>
          </a:p>
        </p:txBody>
      </p:sp>
    </p:spTree>
    <p:extLst>
      <p:ext uri="{BB962C8B-B14F-4D97-AF65-F5344CB8AC3E}">
        <p14:creationId xmlns:p14="http://schemas.microsoft.com/office/powerpoint/2010/main" val="342680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6" name="Rectangle 7"/>
          <p:cNvSpPr>
            <a:spLocks noGrp="1" noChangeArrowheads="1"/>
          </p:cNvSpPr>
          <p:nvPr>
            <p:ph type="sldNum" sz="quarter" idx="12"/>
          </p:nvPr>
        </p:nvSpPr>
        <p:spPr>
          <a:ln/>
        </p:spPr>
        <p:txBody>
          <a:bodyPr/>
          <a:lstStyle>
            <a:lvl1pPr>
              <a:defRPr/>
            </a:lvl1pPr>
          </a:lstStyle>
          <a:p>
            <a:fld id="{831B87C6-11C4-4A5E-BC0F-67DCD4AC46DE}" type="slidenum">
              <a:rPr lang="en-US" altLang="en-US"/>
              <a:pPr/>
              <a:t>‹#›</a:t>
            </a:fld>
            <a:endParaRPr lang="en-US" altLang="en-US"/>
          </a:p>
        </p:txBody>
      </p:sp>
    </p:spTree>
    <p:extLst>
      <p:ext uri="{BB962C8B-B14F-4D97-AF65-F5344CB8AC3E}">
        <p14:creationId xmlns:p14="http://schemas.microsoft.com/office/powerpoint/2010/main" val="277353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6" name="Rectangle 7"/>
          <p:cNvSpPr>
            <a:spLocks noGrp="1" noChangeArrowheads="1"/>
          </p:cNvSpPr>
          <p:nvPr>
            <p:ph type="sldNum" sz="quarter" idx="12"/>
          </p:nvPr>
        </p:nvSpPr>
        <p:spPr>
          <a:ln/>
        </p:spPr>
        <p:txBody>
          <a:bodyPr/>
          <a:lstStyle>
            <a:lvl1pPr>
              <a:defRPr/>
            </a:lvl1pPr>
          </a:lstStyle>
          <a:p>
            <a:fld id="{2C4AD042-C5DB-4C60-84E1-811294B6787D}" type="slidenum">
              <a:rPr lang="en-US" altLang="en-US"/>
              <a:pPr/>
              <a:t>‹#›</a:t>
            </a:fld>
            <a:endParaRPr lang="en-US" altLang="en-US"/>
          </a:p>
        </p:txBody>
      </p:sp>
    </p:spTree>
    <p:extLst>
      <p:ext uri="{BB962C8B-B14F-4D97-AF65-F5344CB8AC3E}">
        <p14:creationId xmlns:p14="http://schemas.microsoft.com/office/powerpoint/2010/main" val="398147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6" name="Rectangle 7"/>
          <p:cNvSpPr>
            <a:spLocks noGrp="1" noChangeArrowheads="1"/>
          </p:cNvSpPr>
          <p:nvPr>
            <p:ph type="sldNum" sz="quarter" idx="12"/>
          </p:nvPr>
        </p:nvSpPr>
        <p:spPr>
          <a:ln/>
        </p:spPr>
        <p:txBody>
          <a:bodyPr/>
          <a:lstStyle>
            <a:lvl1pPr>
              <a:defRPr/>
            </a:lvl1pPr>
          </a:lstStyle>
          <a:p>
            <a:fld id="{CE22C518-C713-4785-89D6-F498D9BFC0AB}" type="slidenum">
              <a:rPr lang="en-US" altLang="en-US"/>
              <a:pPr/>
              <a:t>‹#›</a:t>
            </a:fld>
            <a:endParaRPr lang="en-US" altLang="en-US"/>
          </a:p>
        </p:txBody>
      </p:sp>
    </p:spTree>
    <p:extLst>
      <p:ext uri="{BB962C8B-B14F-4D97-AF65-F5344CB8AC3E}">
        <p14:creationId xmlns:p14="http://schemas.microsoft.com/office/powerpoint/2010/main" val="372396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7" name="Rectangle 7"/>
          <p:cNvSpPr>
            <a:spLocks noGrp="1" noChangeArrowheads="1"/>
          </p:cNvSpPr>
          <p:nvPr>
            <p:ph type="sldNum" sz="quarter" idx="12"/>
          </p:nvPr>
        </p:nvSpPr>
        <p:spPr>
          <a:ln/>
        </p:spPr>
        <p:txBody>
          <a:bodyPr/>
          <a:lstStyle>
            <a:lvl1pPr>
              <a:defRPr/>
            </a:lvl1pPr>
          </a:lstStyle>
          <a:p>
            <a:fld id="{A1B98123-9AB3-4294-9C53-2E7BCB12E7BF}" type="slidenum">
              <a:rPr lang="en-US" altLang="en-US"/>
              <a:pPr/>
              <a:t>‹#›</a:t>
            </a:fld>
            <a:endParaRPr lang="en-US" altLang="en-US"/>
          </a:p>
        </p:txBody>
      </p:sp>
    </p:spTree>
    <p:extLst>
      <p:ext uri="{BB962C8B-B14F-4D97-AF65-F5344CB8AC3E}">
        <p14:creationId xmlns:p14="http://schemas.microsoft.com/office/powerpoint/2010/main" val="151101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9" name="Rectangle 7"/>
          <p:cNvSpPr>
            <a:spLocks noGrp="1" noChangeArrowheads="1"/>
          </p:cNvSpPr>
          <p:nvPr>
            <p:ph type="sldNum" sz="quarter" idx="12"/>
          </p:nvPr>
        </p:nvSpPr>
        <p:spPr>
          <a:ln/>
        </p:spPr>
        <p:txBody>
          <a:bodyPr/>
          <a:lstStyle>
            <a:lvl1pPr>
              <a:defRPr/>
            </a:lvl1pPr>
          </a:lstStyle>
          <a:p>
            <a:fld id="{D792C2B0-5455-4CED-8786-E47622BCAD9B}" type="slidenum">
              <a:rPr lang="en-US" altLang="en-US"/>
              <a:pPr/>
              <a:t>‹#›</a:t>
            </a:fld>
            <a:endParaRPr lang="en-US" altLang="en-US"/>
          </a:p>
        </p:txBody>
      </p:sp>
    </p:spTree>
    <p:extLst>
      <p:ext uri="{BB962C8B-B14F-4D97-AF65-F5344CB8AC3E}">
        <p14:creationId xmlns:p14="http://schemas.microsoft.com/office/powerpoint/2010/main" val="250264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5" name="Rectangle 7"/>
          <p:cNvSpPr>
            <a:spLocks noGrp="1" noChangeArrowheads="1"/>
          </p:cNvSpPr>
          <p:nvPr>
            <p:ph type="sldNum" sz="quarter" idx="12"/>
          </p:nvPr>
        </p:nvSpPr>
        <p:spPr>
          <a:ln/>
        </p:spPr>
        <p:txBody>
          <a:bodyPr/>
          <a:lstStyle>
            <a:lvl1pPr>
              <a:defRPr/>
            </a:lvl1pPr>
          </a:lstStyle>
          <a:p>
            <a:fld id="{4D250E07-C247-4375-BE6D-1D493BEF2199}" type="slidenum">
              <a:rPr lang="en-US" altLang="en-US"/>
              <a:pPr/>
              <a:t>‹#›</a:t>
            </a:fld>
            <a:endParaRPr lang="en-US" altLang="en-US"/>
          </a:p>
        </p:txBody>
      </p:sp>
    </p:spTree>
    <p:extLst>
      <p:ext uri="{BB962C8B-B14F-4D97-AF65-F5344CB8AC3E}">
        <p14:creationId xmlns:p14="http://schemas.microsoft.com/office/powerpoint/2010/main" val="3046945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4" name="Rectangle 7"/>
          <p:cNvSpPr>
            <a:spLocks noGrp="1" noChangeArrowheads="1"/>
          </p:cNvSpPr>
          <p:nvPr>
            <p:ph type="sldNum" sz="quarter" idx="12"/>
          </p:nvPr>
        </p:nvSpPr>
        <p:spPr>
          <a:ln/>
        </p:spPr>
        <p:txBody>
          <a:bodyPr/>
          <a:lstStyle>
            <a:lvl1pPr>
              <a:defRPr/>
            </a:lvl1pPr>
          </a:lstStyle>
          <a:p>
            <a:fld id="{7238C441-A085-4930-8B16-B69BE1CF8984}" type="slidenum">
              <a:rPr lang="en-US" altLang="en-US"/>
              <a:pPr/>
              <a:t>‹#›</a:t>
            </a:fld>
            <a:endParaRPr lang="en-US" altLang="en-US"/>
          </a:p>
        </p:txBody>
      </p:sp>
    </p:spTree>
    <p:extLst>
      <p:ext uri="{BB962C8B-B14F-4D97-AF65-F5344CB8AC3E}">
        <p14:creationId xmlns:p14="http://schemas.microsoft.com/office/powerpoint/2010/main" val="384047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7" name="Rectangle 7"/>
          <p:cNvSpPr>
            <a:spLocks noGrp="1" noChangeArrowheads="1"/>
          </p:cNvSpPr>
          <p:nvPr>
            <p:ph type="sldNum" sz="quarter" idx="12"/>
          </p:nvPr>
        </p:nvSpPr>
        <p:spPr>
          <a:ln/>
        </p:spPr>
        <p:txBody>
          <a:bodyPr/>
          <a:lstStyle>
            <a:lvl1pPr>
              <a:defRPr/>
            </a:lvl1pPr>
          </a:lstStyle>
          <a:p>
            <a:fld id="{E22E4CB7-B5AF-423B-8BA5-6A4C1AC8C5F2}" type="slidenum">
              <a:rPr lang="en-US" altLang="en-US"/>
              <a:pPr/>
              <a:t>‹#›</a:t>
            </a:fld>
            <a:endParaRPr lang="en-US" altLang="en-US"/>
          </a:p>
        </p:txBody>
      </p:sp>
    </p:spTree>
    <p:extLst>
      <p:ext uri="{BB962C8B-B14F-4D97-AF65-F5344CB8AC3E}">
        <p14:creationId xmlns:p14="http://schemas.microsoft.com/office/powerpoint/2010/main" val="155525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Copyright 2004 Pest Control Operators of California Inc.</a:t>
            </a:r>
          </a:p>
        </p:txBody>
      </p:sp>
      <p:sp>
        <p:nvSpPr>
          <p:cNvPr id="7" name="Rectangle 7"/>
          <p:cNvSpPr>
            <a:spLocks noGrp="1" noChangeArrowheads="1"/>
          </p:cNvSpPr>
          <p:nvPr>
            <p:ph type="sldNum" sz="quarter" idx="12"/>
          </p:nvPr>
        </p:nvSpPr>
        <p:spPr>
          <a:ln/>
        </p:spPr>
        <p:txBody>
          <a:bodyPr/>
          <a:lstStyle>
            <a:lvl1pPr>
              <a:defRPr/>
            </a:lvl1pPr>
          </a:lstStyle>
          <a:p>
            <a:fld id="{3AD11350-EF77-4093-8396-2714F9EC1B4B}" type="slidenum">
              <a:rPr lang="en-US" altLang="en-US"/>
              <a:pPr/>
              <a:t>‹#›</a:t>
            </a:fld>
            <a:endParaRPr lang="en-US" altLang="en-US"/>
          </a:p>
        </p:txBody>
      </p:sp>
    </p:spTree>
    <p:extLst>
      <p:ext uri="{BB962C8B-B14F-4D97-AF65-F5344CB8AC3E}">
        <p14:creationId xmlns:p14="http://schemas.microsoft.com/office/powerpoint/2010/main" val="407765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294813" cy="7010400"/>
          </a:xfrm>
          <a:prstGeom prst="rect">
            <a:avLst/>
          </a:prstGeom>
          <a:gradFill rotWithShape="0">
            <a:gsLst>
              <a:gs pos="0">
                <a:srgbClr val="000000"/>
              </a:gs>
              <a:gs pos="100000">
                <a:srgbClr val="0066FF"/>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1027"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n-US"/>
          </a:p>
        </p:txBody>
      </p:sp>
      <p:sp>
        <p:nvSpPr>
          <p:cNvPr id="1030" name="Rectangle 6"/>
          <p:cNvSpPr>
            <a:spLocks noGrp="1" noChangeArrowheads="1"/>
          </p:cNvSpPr>
          <p:nvPr>
            <p:ph type="ftr" sz="quarter" idx="3"/>
          </p:nvPr>
        </p:nvSpPr>
        <p:spPr bwMode="auto">
          <a:xfrm>
            <a:off x="2743200" y="6553200"/>
            <a:ext cx="48768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r>
              <a:rPr lang="en-US"/>
              <a:t>Copyright 2004 Pest Control Operators of California Inc.</a:t>
            </a:r>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Arial" panose="020B0604020202020204" pitchFamily="34" charset="0"/>
              </a:defRPr>
            </a:lvl1pPr>
          </a:lstStyle>
          <a:p>
            <a:fld id="{F7EAAC02-0007-49CB-916C-22FEB9B6479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0" fontAlgn="base" hangingPunct="0">
        <a:lnSpc>
          <a:spcPct val="70000"/>
        </a:lnSpc>
        <a:spcBef>
          <a:spcPct val="0"/>
        </a:spcBef>
        <a:spcAft>
          <a:spcPct val="0"/>
        </a:spcAft>
        <a:defRPr sz="4800" b="1">
          <a:solidFill>
            <a:schemeClr val="tx2"/>
          </a:solidFill>
          <a:latin typeface="+mj-lt"/>
          <a:ea typeface="+mj-ea"/>
          <a:cs typeface="+mj-cs"/>
        </a:defRPr>
      </a:lvl1pPr>
      <a:lvl2pPr algn="l" rtl="0" eaLnBrk="0" fontAlgn="base" hangingPunct="0">
        <a:lnSpc>
          <a:spcPct val="70000"/>
        </a:lnSpc>
        <a:spcBef>
          <a:spcPct val="0"/>
        </a:spcBef>
        <a:spcAft>
          <a:spcPct val="0"/>
        </a:spcAft>
        <a:defRPr sz="4800" b="1">
          <a:solidFill>
            <a:schemeClr val="tx2"/>
          </a:solidFill>
          <a:latin typeface="Arial Narrow" pitchFamily="34"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anose="05000000000000000000"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228600" y="2057400"/>
            <a:ext cx="8915400" cy="1524000"/>
          </a:xfrm>
        </p:spPr>
        <p:txBody>
          <a:bodyPr/>
          <a:lstStyle/>
          <a:p>
            <a:pPr algn="ctr" eaLnBrk="1" hangingPunct="1"/>
            <a:r>
              <a:rPr lang="en-US" altLang="en-US" sz="4400" smtClean="0">
                <a:latin typeface="Arial" panose="020B0604020202020204" pitchFamily="34" charset="0"/>
                <a:cs typeface="Times New Roman" panose="02020603050405020304" pitchFamily="18" charset="0"/>
              </a:rPr>
              <a:t>Structure &amp; History of PCOC</a:t>
            </a:r>
            <a:br>
              <a:rPr lang="en-US" altLang="en-US" sz="4400" smtClean="0">
                <a:latin typeface="Arial" panose="020B0604020202020204" pitchFamily="34" charset="0"/>
                <a:cs typeface="Times New Roman" panose="02020603050405020304" pitchFamily="18" charset="0"/>
              </a:rPr>
            </a:br>
            <a:r>
              <a:rPr lang="en-US" altLang="en-US" sz="4400" smtClean="0">
                <a:latin typeface="Arial" panose="020B0604020202020204" pitchFamily="34" charset="0"/>
                <a:cs typeface="Times New Roman" panose="02020603050405020304" pitchFamily="18" charset="0"/>
              </a:rPr>
              <a:t/>
            </a:r>
            <a:br>
              <a:rPr lang="en-US" altLang="en-US" sz="4400" smtClean="0">
                <a:latin typeface="Arial" panose="020B0604020202020204" pitchFamily="34" charset="0"/>
                <a:cs typeface="Times New Roman" panose="02020603050405020304" pitchFamily="18" charset="0"/>
              </a:rPr>
            </a:br>
            <a:endParaRPr lang="en-US" altLang="en-US" sz="4400" b="0" smtClean="0">
              <a:latin typeface="Arial" panose="020B0604020202020204" pitchFamily="34" charset="0"/>
              <a:cs typeface="Arial" panose="020B0604020202020204" pitchFamily="34" charset="0"/>
            </a:endParaRPr>
          </a:p>
        </p:txBody>
      </p:sp>
      <p:sp>
        <p:nvSpPr>
          <p:cNvPr id="3075" name="Rectangle 7"/>
          <p:cNvSpPr>
            <a:spLocks noGrp="1" noChangeArrowheads="1"/>
          </p:cNvSpPr>
          <p:nvPr>
            <p:ph type="subTitle" idx="1"/>
          </p:nvPr>
        </p:nvSpPr>
        <p:spPr>
          <a:xfrm>
            <a:off x="1600200" y="4114800"/>
            <a:ext cx="7543800" cy="1676400"/>
          </a:xfrm>
        </p:spPr>
        <p:txBody>
          <a:bodyPr/>
          <a:lstStyle/>
          <a:p>
            <a:pPr algn="ctr" eaLnBrk="1" hangingPunct="1"/>
            <a:endParaRPr lang="en-US" altLang="en-US" sz="2800" b="1" smtClean="0"/>
          </a:p>
        </p:txBody>
      </p:sp>
      <p:pic>
        <p:nvPicPr>
          <p:cNvPr id="3076" name="Picture 8" descr="PCOC4P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2513" y="4953000"/>
            <a:ext cx="2665412"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Standardization a Key	</a:t>
            </a:r>
          </a:p>
        </p:txBody>
      </p:sp>
      <p:sp>
        <p:nvSpPr>
          <p:cNvPr id="12291" name="Rectangle 3"/>
          <p:cNvSpPr>
            <a:spLocks noGrp="1" noChangeArrowheads="1"/>
          </p:cNvSpPr>
          <p:nvPr>
            <p:ph type="body" idx="1"/>
          </p:nvPr>
        </p:nvSpPr>
        <p:spPr/>
        <p:txBody>
          <a:bodyPr/>
          <a:lstStyle/>
          <a:p>
            <a:pPr eaLnBrk="1" hangingPunct="1"/>
            <a:r>
              <a:rPr lang="en-US" altLang="en-US" smtClean="0"/>
              <a:t>From the late 1930s two of the key areas of interest to the pest control industry were:</a:t>
            </a:r>
          </a:p>
          <a:p>
            <a:pPr eaLnBrk="1" hangingPunct="1"/>
            <a:r>
              <a:rPr lang="en-US" altLang="en-US" smtClean="0"/>
              <a:t>1: Standardization of Enforcement</a:t>
            </a:r>
          </a:p>
          <a:p>
            <a:pPr eaLnBrk="1" hangingPunct="1"/>
            <a:r>
              <a:rPr lang="en-US" altLang="en-US" smtClean="0"/>
              <a:t>2: Standardization of the Wood Destroying Pests &amp; Organisms Reports</a:t>
            </a:r>
          </a:p>
          <a:p>
            <a:pPr eaLnBrk="1" hangingPunct="1"/>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More Teeth to the SPCB</a:t>
            </a:r>
          </a:p>
        </p:txBody>
      </p:sp>
      <p:sp>
        <p:nvSpPr>
          <p:cNvPr id="13315" name="Rectangle 3"/>
          <p:cNvSpPr>
            <a:spLocks noGrp="1" noChangeArrowheads="1"/>
          </p:cNvSpPr>
          <p:nvPr>
            <p:ph type="body" idx="1"/>
          </p:nvPr>
        </p:nvSpPr>
        <p:spPr>
          <a:xfrm>
            <a:off x="3733800" y="2133600"/>
            <a:ext cx="5181600" cy="4267200"/>
          </a:xfrm>
        </p:spPr>
        <p:txBody>
          <a:bodyPr/>
          <a:lstStyle/>
          <a:p>
            <a:pPr eaLnBrk="1" hangingPunct="1">
              <a:lnSpc>
                <a:spcPct val="90000"/>
              </a:lnSpc>
            </a:pPr>
            <a:r>
              <a:rPr lang="en-US" altLang="en-US" smtClean="0"/>
              <a:t>The industry was not satisfied with the level of enforcement from the SPCB, so the Association voted to lobby the legislature to establish a $25.00 annual fee to further fund the SPCB and to ensure they had full time staff to investigate and enforce their laws. </a:t>
            </a:r>
          </a:p>
        </p:txBody>
      </p:sp>
      <p:pic>
        <p:nvPicPr>
          <p:cNvPr id="13316" name="Picture 4" descr="1978 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3962400" cy="274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p:cNvSpPr txBox="1">
            <a:spLocks noChangeArrowheads="1"/>
          </p:cNvSpPr>
          <p:nvPr/>
        </p:nvSpPr>
        <p:spPr bwMode="auto">
          <a:xfrm>
            <a:off x="457200" y="4648200"/>
            <a:ext cx="3284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2800"/>
              <a:t>1978 SPCB Members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mtClean="0"/>
              <a:t>Government Affairs</a:t>
            </a:r>
          </a:p>
        </p:txBody>
      </p:sp>
      <p:sp>
        <p:nvSpPr>
          <p:cNvPr id="16387" name="Text Box 3"/>
          <p:cNvSpPr txBox="1">
            <a:spLocks noChangeArrowheads="1"/>
          </p:cNvSpPr>
          <p:nvPr/>
        </p:nvSpPr>
        <p:spPr bwMode="auto">
          <a:xfrm>
            <a:off x="381000" y="1295400"/>
            <a:ext cx="5562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3000">
                <a:cs typeface="Times New Roman" panose="02020603050405020304" pitchFamily="18" charset="0"/>
              </a:rPr>
              <a:t>While our governmental affairs program serves the interests of all operators in the state regardless of their affiliation with PCOC and each respective district, these efforts are only possible with the support of these same operators.</a:t>
            </a:r>
            <a:r>
              <a:rPr lang="en-US" altLang="en-US" sz="2400"/>
              <a:t> </a:t>
            </a:r>
          </a:p>
        </p:txBody>
      </p:sp>
      <p:pic>
        <p:nvPicPr>
          <p:cNvPr id="16388" name="Picture 4" descr="capitol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3000" y="1447800"/>
            <a:ext cx="29210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2514600" y="4800600"/>
            <a:ext cx="51816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buFont typeface="Wingdings" panose="05000000000000000000" pitchFamily="2" charset="2"/>
              <a:buChar char="§"/>
            </a:pPr>
            <a:r>
              <a:rPr lang="en-US" altLang="en-US" sz="3000"/>
              <a:t>Legislative Advocacy</a:t>
            </a:r>
          </a:p>
          <a:p>
            <a:pPr eaLnBrk="1" hangingPunct="1">
              <a:spcBef>
                <a:spcPct val="50000"/>
              </a:spcBef>
              <a:buFont typeface="Wingdings" panose="05000000000000000000" pitchFamily="2" charset="2"/>
              <a:buChar char="§"/>
            </a:pPr>
            <a:r>
              <a:rPr lang="en-US" altLang="en-US" sz="3000"/>
              <a:t>Regulatory Advocacy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ext Box 2"/>
          <p:cNvSpPr txBox="1">
            <a:spLocks noChangeArrowheads="1"/>
          </p:cNvSpPr>
          <p:nvPr/>
        </p:nvSpPr>
        <p:spPr bwMode="auto">
          <a:xfrm>
            <a:off x="381000" y="304800"/>
            <a:ext cx="8763000" cy="2746375"/>
          </a:xfrm>
          <a:prstGeom prst="rect">
            <a:avLst/>
          </a:prstGeom>
          <a:noFill/>
          <a:ln w="9525">
            <a:noFill/>
            <a:miter lim="800000"/>
            <a:headEnd/>
            <a:tailEnd/>
          </a:ln>
          <a:effectLst/>
        </p:spPr>
        <p:txBody>
          <a:bodyPr>
            <a:spAutoFit/>
          </a:bodyPr>
          <a:lstStyle/>
          <a:p>
            <a:pPr algn="ctr">
              <a:spcBef>
                <a:spcPct val="50000"/>
              </a:spcBef>
              <a:defRPr/>
            </a:pPr>
            <a:r>
              <a:rPr lang="en-US" sz="4800" b="1">
                <a:solidFill>
                  <a:schemeClr val="tx2"/>
                </a:solidFill>
                <a:latin typeface="Arial" charset="0"/>
                <a:cs typeface="Arial" charset="0"/>
              </a:rPr>
              <a:t>Regulatory Advocacy</a:t>
            </a:r>
          </a:p>
          <a:p>
            <a:pPr>
              <a:spcBef>
                <a:spcPct val="50000"/>
              </a:spcBef>
              <a:buFont typeface="Wingdings" pitchFamily="2" charset="2"/>
              <a:buNone/>
              <a:defRPr/>
            </a:pPr>
            <a:r>
              <a:rPr lang="en-US" sz="2800" b="1">
                <a:effectLst>
                  <a:outerShdw blurRad="38100" dist="38100" dir="2700000" algn="tl">
                    <a:srgbClr val="800000"/>
                  </a:outerShdw>
                </a:effectLst>
                <a:cs typeface="Times New Roman" pitchFamily="18" charset="0"/>
              </a:rPr>
              <a:t>PCOC continually works very closely with various state agencies to monitor their activities and provide PCOC members with up-to-date information.  Some of these agencies include: </a:t>
            </a:r>
          </a:p>
        </p:txBody>
      </p:sp>
      <p:sp>
        <p:nvSpPr>
          <p:cNvPr id="17411" name="Text Box 3"/>
          <p:cNvSpPr txBox="1">
            <a:spLocks noChangeArrowheads="1"/>
          </p:cNvSpPr>
          <p:nvPr/>
        </p:nvSpPr>
        <p:spPr bwMode="auto">
          <a:xfrm>
            <a:off x="1219200" y="2590800"/>
            <a:ext cx="84582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eaLnBrk="0" hangingPunct="0">
              <a:defRPr sz="3200">
                <a:solidFill>
                  <a:schemeClr val="tx1"/>
                </a:solidFill>
                <a:latin typeface="Times New Roman" panose="02020603050405020304" pitchFamily="18" charset="0"/>
              </a:defRPr>
            </a:lvl5pPr>
            <a:lvl6pPr eaLnBrk="0" fontAlgn="base" hangingPunct="0">
              <a:spcBef>
                <a:spcPct val="0"/>
              </a:spcBef>
              <a:spcAft>
                <a:spcPct val="0"/>
              </a:spcAft>
              <a:defRPr sz="3200">
                <a:solidFill>
                  <a:schemeClr val="tx1"/>
                </a:solidFill>
                <a:latin typeface="Times New Roman" panose="02020603050405020304" pitchFamily="18" charset="0"/>
              </a:defRPr>
            </a:lvl6pPr>
            <a:lvl7pPr eaLnBrk="0" fontAlgn="base" hangingPunct="0">
              <a:spcBef>
                <a:spcPct val="0"/>
              </a:spcBef>
              <a:spcAft>
                <a:spcPct val="0"/>
              </a:spcAft>
              <a:defRPr sz="3200">
                <a:solidFill>
                  <a:schemeClr val="tx1"/>
                </a:solidFill>
                <a:latin typeface="Times New Roman" panose="02020603050405020304" pitchFamily="18" charset="0"/>
              </a:defRPr>
            </a:lvl7pPr>
            <a:lvl8pPr eaLnBrk="0" fontAlgn="base" hangingPunct="0">
              <a:spcBef>
                <a:spcPct val="0"/>
              </a:spcBef>
              <a:spcAft>
                <a:spcPct val="0"/>
              </a:spcAft>
              <a:defRPr sz="3200">
                <a:solidFill>
                  <a:schemeClr val="tx1"/>
                </a:solidFill>
                <a:latin typeface="Times New Roman" panose="02020603050405020304" pitchFamily="18" charset="0"/>
              </a:defRPr>
            </a:lvl8pPr>
            <a:lvl9pPr eaLnBrk="0" fontAlgn="base" hangingPunct="0">
              <a:spcBef>
                <a:spcPct val="0"/>
              </a:spcBef>
              <a:spcAft>
                <a:spcPct val="0"/>
              </a:spcAft>
              <a:defRPr sz="3200">
                <a:solidFill>
                  <a:schemeClr val="tx1"/>
                </a:solidFill>
                <a:latin typeface="Times New Roman" panose="02020603050405020304" pitchFamily="18" charset="0"/>
              </a:defRPr>
            </a:lvl9pPr>
          </a:lstStyle>
          <a:p>
            <a:pPr lvl="4" eaLnBrk="1" hangingPunct="1">
              <a:spcBef>
                <a:spcPct val="50000"/>
              </a:spcBef>
              <a:buFont typeface="Wingdings" panose="05000000000000000000" pitchFamily="2" charset="2"/>
              <a:buBlip>
                <a:blip r:embed="rId2"/>
              </a:buBlip>
            </a:pPr>
            <a:r>
              <a:rPr lang="en-US" altLang="en-US" sz="2400">
                <a:latin typeface="Arial" panose="020B0604020202020204" pitchFamily="34" charset="0"/>
                <a:cs typeface="Times New Roman" panose="02020603050405020304" pitchFamily="18" charset="0"/>
              </a:rPr>
              <a:t> Structural Pest Control Board</a:t>
            </a:r>
          </a:p>
          <a:p>
            <a:pPr lvl="4" eaLnBrk="1" hangingPunct="1">
              <a:spcBef>
                <a:spcPct val="50000"/>
              </a:spcBef>
              <a:buFont typeface="Wingdings" panose="05000000000000000000" pitchFamily="2" charset="2"/>
              <a:buBlip>
                <a:blip r:embed="rId2"/>
              </a:buBlip>
            </a:pPr>
            <a:r>
              <a:rPr lang="en-US" altLang="en-US" sz="2400">
                <a:latin typeface="Arial" panose="020B0604020202020204" pitchFamily="34" charset="0"/>
                <a:cs typeface="Times New Roman" panose="02020603050405020304" pitchFamily="18" charset="0"/>
              </a:rPr>
              <a:t> County Agricultural Commissioners                                       Association</a:t>
            </a:r>
          </a:p>
          <a:p>
            <a:pPr lvl="4" eaLnBrk="1" hangingPunct="1">
              <a:spcBef>
                <a:spcPct val="50000"/>
              </a:spcBef>
              <a:buFont typeface="Wingdings" panose="05000000000000000000" pitchFamily="2" charset="2"/>
              <a:buBlip>
                <a:blip r:embed="rId2"/>
              </a:buBlip>
            </a:pPr>
            <a:r>
              <a:rPr lang="en-US" altLang="en-US" sz="2400">
                <a:latin typeface="Arial" panose="020B0604020202020204" pitchFamily="34" charset="0"/>
                <a:cs typeface="Times New Roman" panose="02020603050405020304" pitchFamily="18" charset="0"/>
              </a:rPr>
              <a:t> Department of Consumer Affairs</a:t>
            </a:r>
          </a:p>
          <a:p>
            <a:pPr lvl="4" eaLnBrk="1" hangingPunct="1">
              <a:spcBef>
                <a:spcPct val="50000"/>
              </a:spcBef>
              <a:buFont typeface="Wingdings" panose="05000000000000000000" pitchFamily="2" charset="2"/>
              <a:buBlip>
                <a:blip r:embed="rId2"/>
              </a:buBlip>
            </a:pPr>
            <a:r>
              <a:rPr lang="en-US" altLang="en-US" sz="2400">
                <a:latin typeface="Arial" panose="020B0604020202020204" pitchFamily="34" charset="0"/>
                <a:cs typeface="Times New Roman" panose="02020603050405020304" pitchFamily="18" charset="0"/>
              </a:rPr>
              <a:t> Department of Transportation</a:t>
            </a:r>
          </a:p>
          <a:p>
            <a:pPr lvl="4" eaLnBrk="1" hangingPunct="1">
              <a:spcBef>
                <a:spcPct val="50000"/>
              </a:spcBef>
              <a:buFont typeface="Wingdings" panose="05000000000000000000" pitchFamily="2" charset="2"/>
              <a:buBlip>
                <a:blip r:embed="rId2"/>
              </a:buBlip>
            </a:pPr>
            <a:r>
              <a:rPr lang="en-US" altLang="en-US" sz="2400">
                <a:latin typeface="Arial" panose="020B0604020202020204" pitchFamily="34" charset="0"/>
                <a:cs typeface="Times New Roman" panose="02020603050405020304" pitchFamily="18" charset="0"/>
              </a:rPr>
              <a:t> Cal-OSHA</a:t>
            </a:r>
          </a:p>
          <a:p>
            <a:pPr lvl="4" eaLnBrk="1" hangingPunct="1">
              <a:spcBef>
                <a:spcPct val="50000"/>
              </a:spcBef>
              <a:buFont typeface="Wingdings" panose="05000000000000000000" pitchFamily="2" charset="2"/>
              <a:buBlip>
                <a:blip r:embed="rId2"/>
              </a:buBlip>
            </a:pPr>
            <a:r>
              <a:rPr lang="en-US" altLang="en-US" sz="2400">
                <a:latin typeface="Arial" panose="020B0604020202020204" pitchFamily="34" charset="0"/>
                <a:cs typeface="Times New Roman" panose="02020603050405020304" pitchFamily="18" charset="0"/>
              </a:rPr>
              <a:t>  Department of Pesticide Regulation</a:t>
            </a:r>
          </a:p>
          <a:p>
            <a:pPr lvl="4" eaLnBrk="1" hangingPunct="1">
              <a:spcBef>
                <a:spcPct val="50000"/>
              </a:spcBef>
              <a:buFont typeface="Wingdings" panose="05000000000000000000" pitchFamily="2" charset="2"/>
              <a:buBlip>
                <a:blip r:embed="rId2"/>
              </a:buBlip>
            </a:pPr>
            <a:r>
              <a:rPr lang="en-US" altLang="en-US" sz="2400">
                <a:latin typeface="Arial" panose="020B0604020202020204" pitchFamily="34" charset="0"/>
                <a:cs typeface="Times New Roman" panose="02020603050405020304" pitchFamily="18" charset="0"/>
              </a:rPr>
              <a:t> Fish &amp; Game, and many others.</a:t>
            </a:r>
            <a:r>
              <a:rPr lang="en-US" altLang="en-US" sz="2800"/>
              <a:t> </a:t>
            </a:r>
          </a:p>
          <a:p>
            <a:pPr eaLnBrk="1" hangingPunct="1">
              <a:buFontTx/>
              <a:buBlip>
                <a:blip r:embed="rId2"/>
              </a:buBlip>
            </a:pPr>
            <a:endParaRPr lang="en-US" altLang="en-US" sz="2800"/>
          </a:p>
        </p:txBody>
      </p:sp>
    </p:spTree>
  </p:cSld>
  <p:clrMapOvr>
    <a:masterClrMapping/>
  </p:clrMapOvr>
  <p:transition advTm="1344"/>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1981200" y="304800"/>
            <a:ext cx="6934200" cy="1143000"/>
          </a:xfrm>
        </p:spPr>
        <p:txBody>
          <a:bodyPr/>
          <a:lstStyle/>
          <a:p>
            <a:pPr algn="ctr" eaLnBrk="1" hangingPunct="1"/>
            <a:r>
              <a:rPr lang="en-US" altLang="en-US" smtClean="0"/>
              <a:t>PCOC Subsidiary Organizations</a:t>
            </a:r>
          </a:p>
        </p:txBody>
      </p:sp>
      <p:sp>
        <p:nvSpPr>
          <p:cNvPr id="18435" name="Rectangle 1027"/>
          <p:cNvSpPr>
            <a:spLocks noGrp="1" noChangeArrowheads="1"/>
          </p:cNvSpPr>
          <p:nvPr>
            <p:ph type="body" idx="1"/>
          </p:nvPr>
        </p:nvSpPr>
        <p:spPr>
          <a:xfrm>
            <a:off x="533400" y="1524000"/>
            <a:ext cx="8229600" cy="4114800"/>
          </a:xfrm>
        </p:spPr>
        <p:txBody>
          <a:bodyPr/>
          <a:lstStyle/>
          <a:p>
            <a:pPr eaLnBrk="1" hangingPunct="1"/>
            <a:r>
              <a:rPr lang="en-US" altLang="en-US" smtClean="0"/>
              <a:t>Political action committee</a:t>
            </a:r>
          </a:p>
          <a:p>
            <a:pPr eaLnBrk="1" hangingPunct="1"/>
            <a:r>
              <a:rPr lang="en-US" altLang="en-US" smtClean="0"/>
              <a:t>PCOC cares charity</a:t>
            </a:r>
          </a:p>
          <a:p>
            <a:pPr eaLnBrk="1" hangingPunct="1"/>
            <a:r>
              <a:rPr lang="en-US" altLang="en-US" smtClean="0"/>
              <a:t>PCOC scholarship foundation</a:t>
            </a:r>
          </a:p>
          <a:p>
            <a:pPr eaLnBrk="1" hangingPunct="1"/>
            <a:r>
              <a:rPr lang="en-US" altLang="en-US" smtClean="0"/>
              <a:t>Peacock group insurance/PCOC insurance</a:t>
            </a:r>
          </a:p>
          <a:p>
            <a:pPr eaLnBrk="1" hangingPunct="1"/>
            <a:endParaRPr lang="en-US" altLang="en-US" smtClean="0"/>
          </a:p>
        </p:txBody>
      </p:sp>
      <p:pic>
        <p:nvPicPr>
          <p:cNvPr id="18436" name="Picture 1028" descr="special olympics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0900" y="3808413"/>
            <a:ext cx="4559300" cy="312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1029"/>
          <p:cNvSpPr txBox="1">
            <a:spLocks noChangeArrowheads="1"/>
          </p:cNvSpPr>
          <p:nvPr/>
        </p:nvSpPr>
        <p:spPr bwMode="auto">
          <a:xfrm>
            <a:off x="533400" y="4343400"/>
            <a:ext cx="39401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2400" i="1">
                <a:latin typeface="Tahoma" panose="020B0604030504040204" pitchFamily="34" charset="0"/>
              </a:rPr>
              <a:t>PCOC members and Special Olympics kids on the Field at Dodger Stadium.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1143000"/>
          </a:xfrm>
        </p:spPr>
        <p:txBody>
          <a:bodyPr/>
          <a:lstStyle/>
          <a:p>
            <a:pPr eaLnBrk="1" hangingPunct="1"/>
            <a:r>
              <a:rPr lang="en-US" altLang="en-US" smtClean="0"/>
              <a:t>Main Purpose of PCOC</a:t>
            </a:r>
          </a:p>
        </p:txBody>
      </p:sp>
      <p:sp>
        <p:nvSpPr>
          <p:cNvPr id="4099" name="Text Box 3"/>
          <p:cNvSpPr txBox="1">
            <a:spLocks noChangeArrowheads="1"/>
          </p:cNvSpPr>
          <p:nvPr/>
        </p:nvSpPr>
        <p:spPr bwMode="auto">
          <a:xfrm>
            <a:off x="990600" y="2012950"/>
            <a:ext cx="74676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a:latin typeface="Arial" panose="020B0604020202020204" pitchFamily="34" charset="0"/>
                <a:cs typeface="Times New Roman" panose="02020603050405020304" pitchFamily="18" charset="0"/>
              </a:rPr>
              <a:t>The purpose of the Pest Control Operators of California (PCOC) is to provide structural pest control licensees throughout the state with representation, advocacy, education and services that can positively affect their operations.</a:t>
            </a:r>
            <a:r>
              <a:rPr lang="en-US" altLang="en-US"/>
              <a:t> </a:t>
            </a:r>
          </a:p>
        </p:txBody>
      </p:sp>
      <p:pic>
        <p:nvPicPr>
          <p:cNvPr id="4100" name="Picture 4" descr="j03322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685800"/>
            <a:ext cx="123348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AG00489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735513"/>
            <a:ext cx="1295400" cy="212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590800"/>
            <a:ext cx="2514600" cy="2819400"/>
          </a:xfrm>
        </p:spPr>
        <p:txBody>
          <a:bodyPr/>
          <a:lstStyle/>
          <a:p>
            <a:pPr algn="ctr" eaLnBrk="1" hangingPunct="1"/>
            <a:r>
              <a:rPr lang="en-US" altLang="en-US" smtClean="0"/>
              <a:t>The first modern </a:t>
            </a:r>
            <a:br>
              <a:rPr lang="en-US" altLang="en-US" smtClean="0"/>
            </a:br>
            <a:r>
              <a:rPr lang="en-US" altLang="en-US" smtClean="0"/>
              <a:t>firms</a:t>
            </a:r>
          </a:p>
        </p:txBody>
      </p:sp>
      <p:sp>
        <p:nvSpPr>
          <p:cNvPr id="5123" name="Rectangle 3"/>
          <p:cNvSpPr>
            <a:spLocks noGrp="1" noChangeArrowheads="1"/>
          </p:cNvSpPr>
          <p:nvPr>
            <p:ph type="body" idx="1"/>
          </p:nvPr>
        </p:nvSpPr>
        <p:spPr>
          <a:xfrm>
            <a:off x="2819400" y="3124200"/>
            <a:ext cx="6324600" cy="3733800"/>
          </a:xfrm>
        </p:spPr>
        <p:txBody>
          <a:bodyPr/>
          <a:lstStyle/>
          <a:p>
            <a:pPr eaLnBrk="1" hangingPunct="1">
              <a:lnSpc>
                <a:spcPct val="90000"/>
              </a:lnSpc>
            </a:pPr>
            <a:r>
              <a:rPr lang="en-US" altLang="en-US" smtClean="0"/>
              <a:t>The first recorded California pest control firm to emerge was Barden’s Pest Control in Long Beach.  Barden’s did pest control, new home construction and home repairs.  Early pioneers in California structural pest control focused on cockroaches, mice, rats, and bedbugs. </a:t>
            </a:r>
          </a:p>
        </p:txBody>
      </p:sp>
      <p:pic>
        <p:nvPicPr>
          <p:cNvPr id="5124" name="Picture 4" descr="old ca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519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90600" y="609600"/>
            <a:ext cx="7924800" cy="1143000"/>
          </a:xfrm>
        </p:spPr>
        <p:txBody>
          <a:bodyPr/>
          <a:lstStyle/>
          <a:p>
            <a:pPr algn="ctr" eaLnBrk="1" hangingPunct="1"/>
            <a:r>
              <a:rPr lang="en-US" altLang="en-US" smtClean="0"/>
              <a:t>Earthquake Key to Development of the WDO Industry</a:t>
            </a:r>
          </a:p>
        </p:txBody>
      </p:sp>
      <p:sp>
        <p:nvSpPr>
          <p:cNvPr id="6147" name="Rectangle 3"/>
          <p:cNvSpPr>
            <a:spLocks noGrp="1" noChangeArrowheads="1"/>
          </p:cNvSpPr>
          <p:nvPr>
            <p:ph type="body" idx="1"/>
          </p:nvPr>
        </p:nvSpPr>
        <p:spPr>
          <a:xfrm>
            <a:off x="1066800" y="1981200"/>
            <a:ext cx="7848600" cy="4648200"/>
          </a:xfrm>
        </p:spPr>
        <p:txBody>
          <a:bodyPr/>
          <a:lstStyle/>
          <a:p>
            <a:pPr eaLnBrk="1" hangingPunct="1"/>
            <a:r>
              <a:rPr lang="en-US" altLang="en-US" sz="3200" smtClean="0">
                <a:cs typeface="Times New Roman" panose="02020603050405020304" pitchFamily="18" charset="0"/>
              </a:rPr>
              <a:t>In 1932 there was an earthquake that shook southern California houses off their foundations.  Pest control companies and contractors attempting to repair the damage caused by the earthquake found that the homes with the most severe damage from the earthquake also had termite damage.</a:t>
            </a:r>
            <a:r>
              <a:rPr lang="en-US" altLang="en-US" smtClean="0">
                <a:cs typeface="Times New Roman" panose="02020603050405020304" pitchFamily="18" charset="0"/>
              </a:rPr>
              <a:t>  </a:t>
            </a:r>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05000" y="609600"/>
            <a:ext cx="6096000" cy="1143000"/>
          </a:xfrm>
        </p:spPr>
        <p:txBody>
          <a:bodyPr/>
          <a:lstStyle/>
          <a:p>
            <a:pPr eaLnBrk="1" hangingPunct="1"/>
            <a:r>
              <a:rPr lang="en-US" altLang="en-US" smtClean="0"/>
              <a:t>Earthquake &amp; Banks</a:t>
            </a:r>
          </a:p>
        </p:txBody>
      </p:sp>
      <p:sp>
        <p:nvSpPr>
          <p:cNvPr id="7171" name="Rectangle 3"/>
          <p:cNvSpPr>
            <a:spLocks noGrp="1" noChangeArrowheads="1"/>
          </p:cNvSpPr>
          <p:nvPr>
            <p:ph type="body" idx="1"/>
          </p:nvPr>
        </p:nvSpPr>
        <p:spPr>
          <a:xfrm>
            <a:off x="762000" y="1676400"/>
            <a:ext cx="8153400" cy="4419600"/>
          </a:xfrm>
        </p:spPr>
        <p:txBody>
          <a:bodyPr/>
          <a:lstStyle/>
          <a:p>
            <a:pPr eaLnBrk="1" hangingPunct="1">
              <a:lnSpc>
                <a:spcPct val="90000"/>
              </a:lnSpc>
            </a:pPr>
            <a:r>
              <a:rPr lang="en-US" altLang="en-US" sz="3200" smtClean="0">
                <a:cs typeface="Times New Roman" panose="02020603050405020304" pitchFamily="18" charset="0"/>
              </a:rPr>
              <a:t>This earthquake became the key events which not only lead to the development of companies who specialized in inspecting for termites and other wood destroying organisms but also to many of the rules governing it’s practice.  In 1938 San Francisco Bankers began insisting on termite inspections for any home they loaned money on.</a:t>
            </a:r>
            <a:r>
              <a:rPr lang="en-US" altLang="en-US" smtClean="0">
                <a:cs typeface="Times New Roman" panose="02020603050405020304" pitchFamily="18" charset="0"/>
              </a:rPr>
              <a:t> </a:t>
            </a:r>
            <a:endParaRPr lang="en-US" altLang="en-US" smtClean="0"/>
          </a:p>
          <a:p>
            <a:pPr eaLnBrk="1" hangingPunct="1">
              <a:lnSpc>
                <a:spcPct val="90000"/>
              </a:lnSpc>
            </a:pPr>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95400" y="609600"/>
            <a:ext cx="7620000" cy="1143000"/>
          </a:xfrm>
        </p:spPr>
        <p:txBody>
          <a:bodyPr/>
          <a:lstStyle/>
          <a:p>
            <a:pPr algn="ctr" eaLnBrk="1" hangingPunct="1"/>
            <a:r>
              <a:rPr lang="en-US" altLang="en-US" smtClean="0"/>
              <a:t>The Industry Unites for Consumer Protection</a:t>
            </a:r>
          </a:p>
        </p:txBody>
      </p:sp>
      <p:sp>
        <p:nvSpPr>
          <p:cNvPr id="8195" name="Rectangle 3"/>
          <p:cNvSpPr>
            <a:spLocks noGrp="1" noChangeArrowheads="1"/>
          </p:cNvSpPr>
          <p:nvPr>
            <p:ph type="body" idx="1"/>
          </p:nvPr>
        </p:nvSpPr>
        <p:spPr>
          <a:xfrm>
            <a:off x="1066800" y="1981200"/>
            <a:ext cx="7848600" cy="4114800"/>
          </a:xfrm>
        </p:spPr>
        <p:txBody>
          <a:bodyPr/>
          <a:lstStyle/>
          <a:p>
            <a:pPr eaLnBrk="1" hangingPunct="1">
              <a:lnSpc>
                <a:spcPct val="90000"/>
              </a:lnSpc>
            </a:pPr>
            <a:r>
              <a:rPr lang="en-US" altLang="en-US" sz="3200" smtClean="0">
                <a:cs typeface="Times New Roman" panose="02020603050405020304" pitchFamily="18" charset="0"/>
              </a:rPr>
              <a:t>During the early 1930s there were three pest control associations in California; The termite association, fumigators' association and the general pest control association.  In 1934 these three groups merged to form the state association of pest control operators for the purpose of driving fraudulent pest control firms from the industry.</a:t>
            </a:r>
            <a:r>
              <a:rPr lang="en-US" altLang="en-US" smtClean="0">
                <a:cs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609600"/>
            <a:ext cx="7467600" cy="1143000"/>
          </a:xfrm>
        </p:spPr>
        <p:txBody>
          <a:bodyPr/>
          <a:lstStyle/>
          <a:p>
            <a:pPr algn="ctr" eaLnBrk="1" hangingPunct="1"/>
            <a:r>
              <a:rPr lang="en-US" altLang="en-US" smtClean="0"/>
              <a:t>The First Structural Pest Control Act</a:t>
            </a:r>
          </a:p>
        </p:txBody>
      </p:sp>
      <p:sp>
        <p:nvSpPr>
          <p:cNvPr id="9219" name="Rectangle 3"/>
          <p:cNvSpPr>
            <a:spLocks noGrp="1" noChangeArrowheads="1"/>
          </p:cNvSpPr>
          <p:nvPr>
            <p:ph type="body" idx="1"/>
          </p:nvPr>
        </p:nvSpPr>
        <p:spPr>
          <a:xfrm>
            <a:off x="533400" y="1981200"/>
            <a:ext cx="8382000" cy="4114800"/>
          </a:xfrm>
        </p:spPr>
        <p:txBody>
          <a:bodyPr/>
          <a:lstStyle/>
          <a:p>
            <a:pPr eaLnBrk="1" hangingPunct="1"/>
            <a:r>
              <a:rPr lang="en-US" altLang="en-US" sz="3200" smtClean="0">
                <a:cs typeface="Times New Roman" panose="02020603050405020304" pitchFamily="18" charset="0"/>
              </a:rPr>
              <a:t>State association of pest control operators felt that the industry needed rules to ensure consumer were not cheated by the numerous charlatans who were loose within the state, tainting the whole industry.  They lobbied the legislature and convinced them to establish the structural pest control act and regulatory board.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January 1, 1936	</a:t>
            </a:r>
          </a:p>
        </p:txBody>
      </p:sp>
      <p:sp>
        <p:nvSpPr>
          <p:cNvPr id="10243" name="Rectangle 3"/>
          <p:cNvSpPr>
            <a:spLocks noGrp="1" noChangeArrowheads="1"/>
          </p:cNvSpPr>
          <p:nvPr>
            <p:ph type="body" idx="1"/>
          </p:nvPr>
        </p:nvSpPr>
        <p:spPr>
          <a:xfrm>
            <a:off x="762000" y="1752600"/>
            <a:ext cx="8153400" cy="4343400"/>
          </a:xfrm>
        </p:spPr>
        <p:txBody>
          <a:bodyPr/>
          <a:lstStyle/>
          <a:p>
            <a:pPr eaLnBrk="1" hangingPunct="1">
              <a:buFont typeface="Wingdings" panose="05000000000000000000" pitchFamily="2" charset="2"/>
              <a:buNone/>
            </a:pPr>
            <a:r>
              <a:rPr lang="en-US" altLang="en-US" sz="3200" smtClean="0"/>
              <a:t>… The structural pest control act became law.  The first conviction under the new structural pest control act came in March of 1936 when R.W. Broadsman was sentenced to 30 days in jail, and fined $50 for operating in Pasadena with out a termite control license.</a:t>
            </a:r>
            <a:r>
              <a:rPr lang="en-US" altLang="en-US"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09600" y="609600"/>
            <a:ext cx="8305800" cy="1143000"/>
          </a:xfrm>
        </p:spPr>
        <p:txBody>
          <a:bodyPr/>
          <a:lstStyle/>
          <a:p>
            <a:pPr algn="ctr" eaLnBrk="1" hangingPunct="1"/>
            <a:r>
              <a:rPr lang="en-US" altLang="en-US" smtClean="0"/>
              <a:t>The Association Started With Five Districts and 112 PCO's</a:t>
            </a:r>
          </a:p>
        </p:txBody>
      </p:sp>
      <p:sp>
        <p:nvSpPr>
          <p:cNvPr id="11267" name="Rectangle 1027"/>
          <p:cNvSpPr>
            <a:spLocks noGrp="1" noChangeArrowheads="1"/>
          </p:cNvSpPr>
          <p:nvPr>
            <p:ph type="body" idx="1"/>
          </p:nvPr>
        </p:nvSpPr>
        <p:spPr>
          <a:xfrm>
            <a:off x="3962400" y="1905000"/>
            <a:ext cx="6248400" cy="4572000"/>
          </a:xfrm>
        </p:spPr>
        <p:txBody>
          <a:bodyPr/>
          <a:lstStyle/>
          <a:p>
            <a:pPr eaLnBrk="1" hangingPunct="1"/>
            <a:r>
              <a:rPr lang="en-US" altLang="en-US" smtClean="0"/>
              <a:t>Los Angeles District</a:t>
            </a:r>
          </a:p>
          <a:p>
            <a:pPr eaLnBrk="1" hangingPunct="1"/>
            <a:r>
              <a:rPr lang="en-US" altLang="en-US" smtClean="0"/>
              <a:t>Santa Barbara District</a:t>
            </a:r>
          </a:p>
          <a:p>
            <a:pPr eaLnBrk="1" hangingPunct="1"/>
            <a:r>
              <a:rPr lang="en-US" altLang="en-US" smtClean="0"/>
              <a:t>San Diego District</a:t>
            </a:r>
          </a:p>
          <a:p>
            <a:pPr eaLnBrk="1" hangingPunct="1"/>
            <a:r>
              <a:rPr lang="en-US" altLang="en-US" smtClean="0"/>
              <a:t>Fresno District</a:t>
            </a:r>
          </a:p>
          <a:p>
            <a:pPr eaLnBrk="1" hangingPunct="1"/>
            <a:r>
              <a:rPr lang="en-US" altLang="en-US" smtClean="0"/>
              <a:t>San Jose District</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….today the Association has 20 districts statewide and a membership of 1,300</a:t>
            </a:r>
          </a:p>
        </p:txBody>
      </p:sp>
      <p:pic>
        <p:nvPicPr>
          <p:cNvPr id="11268" name="Picture 1028" descr="ba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00"/>
            <a:ext cx="39624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4766</TotalTime>
  <Words>732</Words>
  <Application>Microsoft Office PowerPoint</Application>
  <PresentationFormat>On-screen Show (4:3)</PresentationFormat>
  <Paragraphs>51</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Times New Roman</vt:lpstr>
      <vt:lpstr>Arial</vt:lpstr>
      <vt:lpstr>Arial Narrow</vt:lpstr>
      <vt:lpstr>Wingdings</vt:lpstr>
      <vt:lpstr>Helvetica</vt:lpstr>
      <vt:lpstr>Tahoma</vt:lpstr>
      <vt:lpstr>Generic</vt:lpstr>
      <vt:lpstr>Structure &amp; History of PCOC  </vt:lpstr>
      <vt:lpstr>Main Purpose of PCOC</vt:lpstr>
      <vt:lpstr>The first modern  firms</vt:lpstr>
      <vt:lpstr>Earthquake Key to Development of the WDO Industry</vt:lpstr>
      <vt:lpstr>Earthquake &amp; Banks</vt:lpstr>
      <vt:lpstr>The Industry Unites for Consumer Protection</vt:lpstr>
      <vt:lpstr>The First Structural Pest Control Act</vt:lpstr>
      <vt:lpstr>January 1, 1936 </vt:lpstr>
      <vt:lpstr>The Association Started With Five Districts and 112 PCO's</vt:lpstr>
      <vt:lpstr>Standardization a Key </vt:lpstr>
      <vt:lpstr>More Teeth to the SPCB</vt:lpstr>
      <vt:lpstr>Government Affairs</vt:lpstr>
      <vt:lpstr>PowerPoint Presentation</vt:lpstr>
      <vt:lpstr>PCOC Subsidiary Organizations</vt:lpstr>
    </vt:vector>
  </TitlesOfParts>
  <Company>Pest Control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creator>Martyn B. Hopper</dc:creator>
  <cp:lastModifiedBy>Martyn Hopper</cp:lastModifiedBy>
  <cp:revision>345</cp:revision>
  <cp:lastPrinted>1601-01-01T00:00:00Z</cp:lastPrinted>
  <dcterms:created xsi:type="dcterms:W3CDTF">2001-10-05T16:09:52Z</dcterms:created>
  <dcterms:modified xsi:type="dcterms:W3CDTF">2015-05-13T17:08:30Z</dcterms:modified>
</cp:coreProperties>
</file>